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png&amp;ehk=PedTwTVmRxnA7L8vdHZ3pQ&amp;r=0&amp;pid=OfficeInsert" ContentType="image/png"/>
  <Default Extension="png&amp;ehk=WK1x2GaaLb3JvWQw0xmyIw&amp;r=0&amp;pid=OfficeInsert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65" r:id="rId5"/>
    <p:sldId id="266" r:id="rId6"/>
    <p:sldId id="267" r:id="rId7"/>
    <p:sldId id="268" r:id="rId8"/>
    <p:sldId id="269" r:id="rId9"/>
    <p:sldId id="270" r:id="rId10"/>
    <p:sldId id="276" r:id="rId11"/>
    <p:sldId id="278" r:id="rId12"/>
    <p:sldId id="277" r:id="rId13"/>
    <p:sldId id="304" r:id="rId14"/>
    <p:sldId id="279" r:id="rId15"/>
    <p:sldId id="305" r:id="rId16"/>
    <p:sldId id="306" r:id="rId17"/>
    <p:sldId id="287" r:id="rId18"/>
    <p:sldId id="310" r:id="rId19"/>
    <p:sldId id="307" r:id="rId20"/>
    <p:sldId id="308" r:id="rId21"/>
    <p:sldId id="296" r:id="rId22"/>
    <p:sldId id="311" r:id="rId23"/>
    <p:sldId id="297" r:id="rId24"/>
    <p:sldId id="312" r:id="rId25"/>
    <p:sldId id="309" r:id="rId26"/>
    <p:sldId id="300" r:id="rId27"/>
    <p:sldId id="301" r:id="rId28"/>
    <p:sldId id="298" r:id="rId29"/>
    <p:sldId id="299" r:id="rId30"/>
    <p:sldId id="302" r:id="rId31"/>
    <p:sldId id="303" r:id="rId32"/>
  </p:sldIdLst>
  <p:sldSz cx="12188825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5261" autoAdjust="0"/>
  </p:normalViewPr>
  <p:slideViewPr>
    <p:cSldViewPr showGuides="1">
      <p:cViewPr>
        <p:scale>
          <a:sx n="64" d="100"/>
          <a:sy n="64" d="100"/>
        </p:scale>
        <p:origin x="768" y="4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10/1/2019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10/1/2019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Hear about it too often because it is sports related/considered not academic</a:t>
            </a:r>
          </a:p>
          <a:p>
            <a:r>
              <a:rPr lang="en-US" dirty="0"/>
              <a:t>A lot of teams are constantly hiring in their analytics department </a:t>
            </a:r>
          </a:p>
          <a:p>
            <a:r>
              <a:rPr lang="en-US" dirty="0"/>
              <a:t>Often looking for those with masters, but more commonly need PhD    </a:t>
            </a:r>
          </a:p>
          <a:p>
            <a:r>
              <a:rPr lang="en-US" dirty="0"/>
              <a:t>Often keep their work very secretive so not much is actually published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87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keeping track of statistics </a:t>
            </a:r>
          </a:p>
          <a:p>
            <a:r>
              <a:rPr lang="en-US" dirty="0"/>
              <a:t>Often called </a:t>
            </a:r>
            <a:r>
              <a:rPr lang="en-US" dirty="0" err="1"/>
              <a:t>analystics</a:t>
            </a:r>
            <a:endParaRPr lang="en-US" dirty="0"/>
          </a:p>
          <a:p>
            <a:r>
              <a:rPr lang="en-US" dirty="0"/>
              <a:t>Analytics very rarely used before 2002</a:t>
            </a:r>
          </a:p>
          <a:p>
            <a:r>
              <a:rPr lang="en-US" dirty="0"/>
              <a:t>Since then it has been becoming more common, but not all teams embrace the idea</a:t>
            </a:r>
          </a:p>
          <a:p>
            <a:r>
              <a:rPr lang="en-US" dirty="0"/>
              <a:t>Phillies are slowly warming up to it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61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Offensive, Defensive, Fielding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25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 is basically a measure of how better than average a player is </a:t>
            </a:r>
          </a:p>
          <a:p>
            <a:r>
              <a:rPr lang="en-US" dirty="0"/>
              <a:t>UZR is a measure of how good a player is at their position </a:t>
            </a:r>
          </a:p>
          <a:p>
            <a:r>
              <a:rPr lang="en-US" dirty="0"/>
              <a:t>Both very difficult to calculate, WAR has different formulas but both are very 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94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55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10/1/2019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10/1/2019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10/1/2019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baseball_(crop).png" TargetMode="External"/><Relationship Id="rId2" Type="http://schemas.openxmlformats.org/officeDocument/2006/relationships/image" Target="../media/image9.png&amp;ehk=WK1x2GaaLb3JvWQw0xmyIw&amp;r=0&amp;pid=OfficeInsert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baseball_(crop).png" TargetMode="External"/><Relationship Id="rId2" Type="http://schemas.openxmlformats.org/officeDocument/2006/relationships/image" Target="../media/image9.png&amp;ehk=WK1x2GaaLb3JvWQw0xmyIw&amp;r=0&amp;pid=OfficeInsert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baseball_(crop).png" TargetMode="External"/><Relationship Id="rId2" Type="http://schemas.openxmlformats.org/officeDocument/2006/relationships/image" Target="../media/image9.png&amp;ehk=WK1x2GaaLb3JvWQw0xmyIw&amp;r=0&amp;pid=OfficeInsert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baseball_(crop).png" TargetMode="External"/><Relationship Id="rId2" Type="http://schemas.openxmlformats.org/officeDocument/2006/relationships/image" Target="../media/image9.png&amp;ehk=WK1x2GaaLb3JvWQw0xmyIw&amp;r=0&amp;pid=OfficeInsert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baseball_(crop).png" TargetMode="External"/><Relationship Id="rId2" Type="http://schemas.openxmlformats.org/officeDocument/2006/relationships/image" Target="../media/image9.png&amp;ehk=WK1x2GaaLb3JvWQw0xmyIw&amp;r=0&amp;pid=OfficeInsert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&amp;ehk=PedTwTVmRxnA7L8vdHZ3pQ&amp;r=0&amp;pid=OfficeInsert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ommons.wikimedia.org/wiki/File:Baseball.sv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baseball_(crop).png" TargetMode="External"/><Relationship Id="rId2" Type="http://schemas.openxmlformats.org/officeDocument/2006/relationships/image" Target="../media/image9.png&amp;ehk=WK1x2GaaLb3JvWQw0xmyIw&amp;r=0&amp;pid=OfficeInsert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baseball_(crop).png" TargetMode="External"/><Relationship Id="rId2" Type="http://schemas.openxmlformats.org/officeDocument/2006/relationships/image" Target="../media/image9.png&amp;ehk=WK1x2GaaLb3JvWQw0xmyIw&amp;r=0&amp;pid=OfficeInsert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&amp;ehk=PedTwTVmRxnA7L8vdHZ3pQ&amp;r=0&amp;pid=OfficeInsert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Baseball.sv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&amp;ehk=PedTwTVmRxnA7L8vdHZ3pQ&amp;r=0&amp;pid=OfficeInsert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Baseball.sv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Baseball.svg" TargetMode="External"/><Relationship Id="rId2" Type="http://schemas.openxmlformats.org/officeDocument/2006/relationships/image" Target="../media/image5.png&amp;ehk=PedTwTVmRxnA7L8vdHZ3pQ&amp;r=0&amp;pid=OfficeInsert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&amp;ehk=PedTwTVmRxnA7L8vdHZ3pQ&amp;r=0&amp;pid=OfficeInsert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commons.wikimedia.org/wiki/File:Baseball.sv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Sabermetrics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sz="1900" dirty="0"/>
              <a:t>Quantifying the unquantifiable, an analysis of trades</a:t>
            </a:r>
          </a:p>
          <a:p>
            <a:endParaRPr lang="it-IT" sz="1900" dirty="0"/>
          </a:p>
          <a:p>
            <a:r>
              <a:rPr lang="it-IT" sz="1600" dirty="0"/>
              <a:t>Cory Boyko, Alisandra griffin, huanwen shen</a:t>
            </a:r>
          </a:p>
          <a:p>
            <a:r>
              <a:rPr lang="it-IT" sz="1600" dirty="0"/>
              <a:t>Adivsor: dr. Zaneta chapman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AAA54-95BE-4032-87BC-5999CE106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00"/>
            <a:ext cx="9144001" cy="914400"/>
          </a:xfrm>
        </p:spPr>
        <p:txBody>
          <a:bodyPr>
            <a:normAutofit/>
          </a:bodyPr>
          <a:lstStyle/>
          <a:p>
            <a:r>
              <a:rPr lang="en-US" sz="5400" dirty="0"/>
              <a:t>Results - Hitters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74D087-45A2-459B-9EDB-49D0E57FC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039218"/>
              </p:ext>
            </p:extLst>
          </p:nvPr>
        </p:nvGraphicFramePr>
        <p:xfrm>
          <a:off x="227012" y="2286000"/>
          <a:ext cx="4267202" cy="37084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133601">
                  <a:extLst>
                    <a:ext uri="{9D8B030D-6E8A-4147-A177-3AD203B41FA5}">
                      <a16:colId xmlns:a16="http://schemas.microsoft.com/office/drawing/2014/main" val="330891323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27394432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30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67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73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308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SLG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97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OPS+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SO/BB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26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AB/HR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BABIP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48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08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PA/SO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XBH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87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33657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0687C5-78E8-40A5-B968-CC653759339D}"/>
                  </a:ext>
                </a:extLst>
              </p:cNvPr>
              <p:cNvSpPr txBox="1"/>
              <p:nvPr/>
            </p:nvSpPr>
            <p:spPr>
              <a:xfrm>
                <a:off x="5103812" y="2209800"/>
                <a:ext cx="6858001" cy="3761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Blip>
                    <a:blip r:embed="rId2">
                      <a:extLst>
                        <a:ext uri="{837473B0-CC2E-450A-ABE3-18F120FF3D39}">
                          <a1611:picAttrSrcUrl xmlns:a1611="http://schemas.microsoft.com/office/drawing/2016/11/main" r:id="rId3"/>
                        </a:ext>
                      </a:extLst>
                    </a:blip>
                  </a:buBlip>
                </a:pPr>
                <a:r>
                  <a:rPr lang="en-US" sz="2800" dirty="0"/>
                  <a:t>Countable measures were standardized, because not all players played the same amount of games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162=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𝐻𝑅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∗162</m:t>
                      </m:r>
                    </m:oMath>
                  </m:oMathPara>
                </a14:m>
                <a:endParaRPr lang="en-US" sz="2800" dirty="0"/>
              </a:p>
              <a:p>
                <a:pPr marL="285750" indent="-285750">
                  <a:buBlip>
                    <a:blip r:embed="rId2">
                      <a:extLst>
                        <a:ext uri="{837473B0-CC2E-450A-ABE3-18F120FF3D39}">
                          <a1611:picAttrSrcUrl xmlns:a1611="http://schemas.microsoft.com/office/drawing/2016/11/main" r:id="rId3"/>
                        </a:ext>
                      </a:extLst>
                    </a:blip>
                  </a:buBlip>
                </a:pPr>
                <a:r>
                  <a:rPr lang="en-US" sz="2800" dirty="0"/>
                  <a:t>Players had to have at least 501 PA per 162</a:t>
                </a:r>
              </a:p>
              <a:p>
                <a:pPr marL="285750" indent="-285750">
                  <a:buBlip>
                    <a:blip r:embed="rId2">
                      <a:extLst>
                        <a:ext uri="{837473B0-CC2E-450A-ABE3-18F120FF3D39}">
                          <a1611:picAttrSrcUrl xmlns:a1611="http://schemas.microsoft.com/office/drawing/2016/11/main" r:id="rId3"/>
                        </a:ext>
                      </a:extLst>
                    </a:blip>
                  </a:buBlip>
                </a:pPr>
                <a:r>
                  <a:rPr lang="en-US" sz="2800" dirty="0"/>
                  <a:t>Tested homogeneity of variances, normality, and MANOVA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0687C5-78E8-40A5-B968-CC6537593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812" y="2209800"/>
                <a:ext cx="6858001" cy="3761479"/>
              </a:xfrm>
              <a:prstGeom prst="rect">
                <a:avLst/>
              </a:prstGeom>
              <a:blipFill>
                <a:blip r:embed="rId4"/>
                <a:stretch>
                  <a:fillRect t="-1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83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5A6FA-BC99-4616-8AE2-92885986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00"/>
            <a:ext cx="10971212" cy="685800"/>
          </a:xfrm>
        </p:spPr>
        <p:txBody>
          <a:bodyPr>
            <a:noAutofit/>
          </a:bodyPr>
          <a:lstStyle/>
          <a:p>
            <a:r>
              <a:rPr lang="en-US" sz="5400" dirty="0"/>
              <a:t>Results – New Division (Hitters)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247467"/>
              </p:ext>
            </p:extLst>
          </p:nvPr>
        </p:nvGraphicFramePr>
        <p:xfrm>
          <a:off x="1370011" y="1061450"/>
          <a:ext cx="9601201" cy="53619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0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7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52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20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62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07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20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85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20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964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4514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1202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80102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51098">
                <a:tc gridSpan="15"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NEW DIVISION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67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HOMOGENEITY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NORMALITY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MANOVA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52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VARIANCE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NC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NW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AE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AC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AW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2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Variable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P-Value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Variable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P-Value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P-Value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P-Value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P-Value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P-Value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P-Value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Variable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P-Value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Differences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AB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0.4696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AB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0.2867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0.133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0.2033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0.7532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0.9211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0.1411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AB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0.6008</a:t>
                      </a:r>
                      <a:endParaRPr lang="en-US" sz="12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OBP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PA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0.7189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PA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0.0145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0.4205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0.1214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0.5948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0.0629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0.1812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PA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0.6631</a:t>
                      </a:r>
                      <a:endParaRPr lang="en-US" sz="12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AW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0.7279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0.4132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0.0069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0.6406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0.074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0.3491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0.0022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0.6525</a:t>
                      </a:r>
                      <a:endParaRPr lang="en-US" sz="12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2B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0.9271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0.4939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0.0642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0.6266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0.858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0.2301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SO/BB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3B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0.7177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0.0466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0.226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0.0258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0.13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0.2527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AW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HR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0.9604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HR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0.7927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0.9828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0.8137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0.9933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0.011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0.1168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HR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0.824</a:t>
                      </a:r>
                      <a:endParaRPr lang="en-US" sz="1200" b="0" i="0" u="none" strike="noStrike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RBI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0.4391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0.526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0.0059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0.0166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0.1798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0.018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SB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0.0001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0.0011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0.2813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0.01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0.2259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0.0058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BB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0.2018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0.2308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0.1149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0.8626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0.0791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0.9266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SO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0.516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SO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0.3746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0.7791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0.0006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0.0496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0.8926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0.1044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SO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0.1445</a:t>
                      </a:r>
                      <a:endParaRPr lang="en-US" sz="12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TB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0.9631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TB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0.8836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0.0293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0.7955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0.3471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0.0059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0.0009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TB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0.7494</a:t>
                      </a:r>
                      <a:endParaRPr lang="en-US" sz="12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BA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0.4468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BA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0.0916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0.0081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0.5835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0.2459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0.3127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0.011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BA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0.5668</a:t>
                      </a:r>
                      <a:endParaRPr lang="en-US" sz="12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OBP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0.7054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OBP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0.6035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0.9997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0.3171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0.8539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0.6855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0.0748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OBP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0.0306</a:t>
                      </a:r>
                      <a:endParaRPr lang="en-US" sz="1200" b="1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SLG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0.8336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SLG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0.6344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0.5863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0.6576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0.8629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0.049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0.0028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SLG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0.7786</a:t>
                      </a:r>
                      <a:endParaRPr lang="en-US" sz="12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OPS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0.6982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OPS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0.2514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0.6147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0.6784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0.8285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0.1386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0.0022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OPS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0.503</a:t>
                      </a:r>
                      <a:endParaRPr lang="en-US" sz="12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OPS+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0.6219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OPS+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0.1709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0.8972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0.5918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0.7354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0.1125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0.0677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OPS+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0.6914</a:t>
                      </a:r>
                      <a:endParaRPr lang="en-US" sz="12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SO/BB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0.3555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SO/BB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0.0001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0.2202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0.0616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0.0001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0.0018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0.1179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SO/BB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0.0288</a:t>
                      </a:r>
                      <a:endParaRPr lang="en-US" sz="1200" b="1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AB/HR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0.167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AB/HR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0.0001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0.0001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0.0001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0.001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0.0001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0.0002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AB/HR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0.6003</a:t>
                      </a:r>
                      <a:endParaRPr lang="en-US" sz="12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BABIP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0.4143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BABIP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0.3186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0.3733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0.0634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0.1886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0.4264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0.7046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BABIP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0.8969</a:t>
                      </a:r>
                      <a:endParaRPr lang="en-US" sz="12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GPA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0.6647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GPA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0.1117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0.7768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0.7589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0.8308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0.1777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0.0039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GPA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0.3322</a:t>
                      </a:r>
                      <a:endParaRPr lang="en-US" sz="12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ISO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0.9928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ISO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0.7888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0.3669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0.7256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0.5579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0.0028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0.0909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ISO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0.9238</a:t>
                      </a:r>
                      <a:endParaRPr lang="en-US" sz="12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PA/SO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0.8188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PA/SO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0.0001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0.0001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0.0001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0.9644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0.0882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0.0001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PA/SO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0.6001</a:t>
                      </a:r>
                      <a:endParaRPr lang="en-US" sz="12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XBH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0.9973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XBH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0.8317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0.8427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0.0363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0.6392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0.7906</a:t>
                      </a:r>
                      <a:endParaRPr lang="en-US" sz="12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0.0053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XBH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0.8149</a:t>
                      </a:r>
                      <a:endParaRPr lang="en-US" sz="12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4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0.611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0.6751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0.2428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0.747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0.1717</a:t>
                      </a:r>
                      <a:endParaRPr lang="en-US" sz="12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0.0132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0.0006</a:t>
                      </a:r>
                      <a:endParaRPr lang="en-US" sz="12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0.6262</a:t>
                      </a:r>
                      <a:endParaRPr lang="en-US" sz="12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95" marR="7395" marT="7395" marB="0" anchor="b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456112" y="6398472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Lambda  P-value= 0.1253</a:t>
            </a:r>
          </a:p>
        </p:txBody>
      </p:sp>
    </p:spTree>
    <p:extLst>
      <p:ext uri="{BB962C8B-B14F-4D97-AF65-F5344CB8AC3E}">
        <p14:creationId xmlns:p14="http://schemas.microsoft.com/office/powerpoint/2010/main" val="146023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A361-542C-4884-B593-EAE0CFE82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1" cy="838200"/>
          </a:xfrm>
        </p:spPr>
        <p:txBody>
          <a:bodyPr>
            <a:normAutofit/>
          </a:bodyPr>
          <a:lstStyle/>
          <a:p>
            <a:r>
              <a:rPr lang="en-US" sz="5400" dirty="0"/>
              <a:t>Results - Hitters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52F35-898E-466F-8750-AA85D5EF2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7" y="1104900"/>
            <a:ext cx="9134391" cy="4648201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Not Statistically Significant</a:t>
            </a:r>
          </a:p>
          <a:p>
            <a:pPr algn="ctr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/>
              <a:t>New Division (0.1253)</a:t>
            </a:r>
          </a:p>
          <a:p>
            <a:pPr algn="ctr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/>
              <a:t>New League (0.0652)</a:t>
            </a:r>
          </a:p>
          <a:p>
            <a:pPr algn="ctr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/>
              <a:t>Switched League (0.7425)</a:t>
            </a:r>
          </a:p>
          <a:p>
            <a:pPr algn="ctr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/>
              <a:t>Month (0.2261)</a:t>
            </a:r>
          </a:p>
          <a:p>
            <a:pPr algn="ctr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/>
              <a:t>Offseason (0.0753)</a:t>
            </a:r>
          </a:p>
          <a:p>
            <a:pPr algn="ctr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/>
              <a:t>Position (0.7979)</a:t>
            </a:r>
          </a:p>
          <a:p>
            <a:pPr algn="ctr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/>
              <a:t>Base Position (0.6846)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14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291C8-ECB6-400B-A4EB-3BADDEFDD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759"/>
            <a:ext cx="9144001" cy="914400"/>
          </a:xfrm>
        </p:spPr>
        <p:txBody>
          <a:bodyPr>
            <a:normAutofit/>
          </a:bodyPr>
          <a:lstStyle/>
          <a:p>
            <a:r>
              <a:rPr lang="en-US" sz="5400" dirty="0"/>
              <a:t>Results - Starters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D266F5-6F9C-477A-8F6B-559406A1F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091191"/>
              </p:ext>
            </p:extLst>
          </p:nvPr>
        </p:nvGraphicFramePr>
        <p:xfrm>
          <a:off x="150812" y="2057400"/>
          <a:ext cx="5205942" cy="18542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602971">
                  <a:extLst>
                    <a:ext uri="{9D8B030D-6E8A-4147-A177-3AD203B41FA5}">
                      <a16:colId xmlns:a16="http://schemas.microsoft.com/office/drawing/2014/main" val="817969804"/>
                    </a:ext>
                  </a:extLst>
                </a:gridCol>
                <a:gridCol w="2602971">
                  <a:extLst>
                    <a:ext uri="{9D8B030D-6E8A-4147-A177-3AD203B41FA5}">
                      <a16:colId xmlns:a16="http://schemas.microsoft.com/office/drawing/2014/main" val="2198390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ERA+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64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087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HR9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911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BB9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SO9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683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SO/BB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IP/Start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6832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DE57EA8-2B10-42C8-8134-196DB111AF3A}"/>
              </a:ext>
            </a:extLst>
          </p:cNvPr>
          <p:cNvSpPr txBox="1"/>
          <p:nvPr/>
        </p:nvSpPr>
        <p:spPr>
          <a:xfrm>
            <a:off x="6094412" y="1828800"/>
            <a:ext cx="5562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400" dirty="0"/>
              <a:t>Did not need to standardize since these are all averages or rates</a:t>
            </a:r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400" dirty="0"/>
              <a:t>To be a starter, a player had to start a game for 70% of their appearances</a:t>
            </a:r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400" dirty="0"/>
              <a:t>At least 20 IP before and after trade</a:t>
            </a:r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400" dirty="0"/>
              <a:t>Tested homogeneity of variances, normality, and MANOVA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6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600"/>
            <a:ext cx="9144001" cy="685800"/>
          </a:xfrm>
        </p:spPr>
        <p:txBody>
          <a:bodyPr>
            <a:normAutofit/>
          </a:bodyPr>
          <a:lstStyle/>
          <a:p>
            <a:r>
              <a:rPr lang="en-US" sz="4000" dirty="0"/>
              <a:t>Results – New League (Starters)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182016"/>
              </p:ext>
            </p:extLst>
          </p:nvPr>
        </p:nvGraphicFramePr>
        <p:xfrm>
          <a:off x="1255711" y="1066800"/>
          <a:ext cx="9677402" cy="48005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6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6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6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62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62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62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622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511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47516">
                <a:tc gridSpan="11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NEW LEAGUE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51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HOMOGENEITY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TESTING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>
                          <a:effectLst/>
                        </a:rPr>
                        <a:t>FOR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>
                          <a:effectLst/>
                        </a:rPr>
                        <a:t>NORMALITY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MANOVA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51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VARIANCE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NL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6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P-Value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 </a:t>
                      </a:r>
                      <a:endParaRPr lang="en-US" sz="1400" b="1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Variable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P-Value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P-Value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 </a:t>
                      </a:r>
                      <a:endParaRPr lang="en-US" sz="1400" b="1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Variable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P-Value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Differences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5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ERA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0.8141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ERA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0.0554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ERA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0.0002</a:t>
                      </a:r>
                      <a:endParaRPr lang="en-US" sz="1400" b="1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ERA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5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ERA+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0.9901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ERA+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0.8927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0.6309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ERA+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0.0003</a:t>
                      </a:r>
                      <a:endParaRPr lang="en-US" sz="1400" b="1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ERA +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5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FIP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0.3372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FIP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0.6966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0.9605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FIP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0.0048</a:t>
                      </a:r>
                      <a:endParaRPr lang="en-US" sz="1400" b="1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FIP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75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WHIP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0.6423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WHIP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0.0476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0.0684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WHIP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0.0227</a:t>
                      </a:r>
                      <a:endParaRPr lang="en-US" sz="1400" b="1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WHIP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5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H9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0.8142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H9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0.0201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0.0418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H9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0.0078</a:t>
                      </a:r>
                      <a:endParaRPr lang="en-US" sz="1400" b="1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75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HR9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0.3435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HR9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0.3284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0.3865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HR9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0.0165</a:t>
                      </a:r>
                      <a:endParaRPr lang="en-US" sz="1400" b="1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HR9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75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BB9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0.0637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BB9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0.0652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0.0773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BB9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0.5516</a:t>
                      </a:r>
                      <a:endParaRPr lang="en-US" sz="14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SO9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75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SO9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0.7865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SO9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0.3401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0.8921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SO9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0.0082</a:t>
                      </a:r>
                      <a:endParaRPr lang="en-US" sz="1400" b="1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75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SO/BB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0.0456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SO/BB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0.44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0.0001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SO/BB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0.0311</a:t>
                      </a:r>
                      <a:endParaRPr lang="en-US" sz="1400" b="1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07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IP/Start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0.9963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IP/Start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0.0065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0.0041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IP/Start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0.177</a:t>
                      </a:r>
                      <a:endParaRPr lang="en-US" sz="1400" b="0" i="0" u="none" strike="noStrike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574043" y="5987533"/>
            <a:ext cx="5040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Lambda P-Value = 0.0308</a:t>
            </a:r>
          </a:p>
        </p:txBody>
      </p:sp>
    </p:spTree>
    <p:extLst>
      <p:ext uri="{BB962C8B-B14F-4D97-AF65-F5344CB8AC3E}">
        <p14:creationId xmlns:p14="http://schemas.microsoft.com/office/powerpoint/2010/main" val="381672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774E36-637B-4058-A596-D9CD72B3C07E}"/>
              </a:ext>
            </a:extLst>
          </p:cNvPr>
          <p:cNvSpPr txBox="1">
            <a:spLocks/>
          </p:cNvSpPr>
          <p:nvPr/>
        </p:nvSpPr>
        <p:spPr>
          <a:xfrm>
            <a:off x="227012" y="228600"/>
            <a:ext cx="914400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Results – New League (Starters)</a:t>
            </a:r>
            <a:endParaRPr lang="en-US" sz="4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E2982D-5515-4CBB-92F3-F66EBB955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381576"/>
              </p:ext>
            </p:extLst>
          </p:nvPr>
        </p:nvGraphicFramePr>
        <p:xfrm>
          <a:off x="1726670" y="2057400"/>
          <a:ext cx="8735484" cy="337566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83871">
                  <a:extLst>
                    <a:ext uri="{9D8B030D-6E8A-4147-A177-3AD203B41FA5}">
                      <a16:colId xmlns:a16="http://schemas.microsoft.com/office/drawing/2014/main" val="2382390347"/>
                    </a:ext>
                  </a:extLst>
                </a:gridCol>
                <a:gridCol w="2183871">
                  <a:extLst>
                    <a:ext uri="{9D8B030D-6E8A-4147-A177-3AD203B41FA5}">
                      <a16:colId xmlns:a16="http://schemas.microsoft.com/office/drawing/2014/main" val="3323875824"/>
                    </a:ext>
                  </a:extLst>
                </a:gridCol>
                <a:gridCol w="2183871">
                  <a:extLst>
                    <a:ext uri="{9D8B030D-6E8A-4147-A177-3AD203B41FA5}">
                      <a16:colId xmlns:a16="http://schemas.microsoft.com/office/drawing/2014/main" val="3887380005"/>
                    </a:ext>
                  </a:extLst>
                </a:gridCol>
                <a:gridCol w="2183871">
                  <a:extLst>
                    <a:ext uri="{9D8B030D-6E8A-4147-A177-3AD203B41FA5}">
                      <a16:colId xmlns:a16="http://schemas.microsoft.com/office/drawing/2014/main" val="2558046157"/>
                    </a:ext>
                  </a:extLst>
                </a:gridCol>
              </a:tblGrid>
              <a:tr h="42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Effect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514882"/>
                  </a:ext>
                </a:extLst>
              </a:tr>
              <a:tr h="420884">
                <a:tc>
                  <a:txBody>
                    <a:bodyPr/>
                    <a:lstStyle/>
                    <a:p>
                      <a:r>
                        <a:rPr lang="en-US" dirty="0"/>
                        <a:t>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1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-0.796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0.273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0.1324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95133833"/>
                  </a:ext>
                </a:extLst>
              </a:tr>
              <a:tr h="420884">
                <a:tc>
                  <a:txBody>
                    <a:bodyPr/>
                    <a:lstStyle/>
                    <a:p>
                      <a:r>
                        <a:rPr lang="en-US" dirty="0"/>
                        <a:t>ERA+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1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18.373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-6.163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0.1279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77009247"/>
                  </a:ext>
                </a:extLst>
              </a:tr>
              <a:tr h="420884">
                <a:tc>
                  <a:txBody>
                    <a:bodyPr/>
                    <a:lstStyle/>
                    <a:p>
                      <a:r>
                        <a:rPr lang="en-US" dirty="0"/>
                        <a:t>FIP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1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-0.405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0.152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0.0784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84873342"/>
                  </a:ext>
                </a:extLst>
              </a:tr>
              <a:tr h="420884">
                <a:tc>
                  <a:txBody>
                    <a:bodyPr/>
                    <a:lstStyle/>
                    <a:p>
                      <a:r>
                        <a:rPr lang="en-US" dirty="0"/>
                        <a:t>WHIP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1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-0.110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0.0519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36301707"/>
                  </a:ext>
                </a:extLst>
              </a:tr>
              <a:tr h="420884">
                <a:tc>
                  <a:txBody>
                    <a:bodyPr/>
                    <a:lstStyle/>
                    <a:p>
                      <a:r>
                        <a:rPr lang="en-US" dirty="0"/>
                        <a:t>H9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1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-0.775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0.104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0.0699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87572824"/>
                  </a:ext>
                </a:extLst>
              </a:tr>
              <a:tr h="420884">
                <a:tc>
                  <a:txBody>
                    <a:bodyPr/>
                    <a:lstStyle/>
                    <a:p>
                      <a:r>
                        <a:rPr lang="en-US" dirty="0"/>
                        <a:t>HR9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1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-0.153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0.084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0.0572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58746062"/>
                  </a:ext>
                </a:extLst>
              </a:tr>
              <a:tr h="420884">
                <a:tc>
                  <a:txBody>
                    <a:bodyPr/>
                    <a:lstStyle/>
                    <a:p>
                      <a:r>
                        <a:rPr lang="en-US" dirty="0"/>
                        <a:t>SO9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-0.522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1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0.241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0.0693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41585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1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A361-542C-4884-B593-EAE0CFE82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584" y="76200"/>
            <a:ext cx="9144001" cy="838200"/>
          </a:xfrm>
        </p:spPr>
        <p:txBody>
          <a:bodyPr>
            <a:normAutofit/>
          </a:bodyPr>
          <a:lstStyle/>
          <a:p>
            <a:r>
              <a:rPr lang="en-US" sz="5400" dirty="0"/>
              <a:t>Results - Starters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52F35-898E-466F-8750-AA85D5EF2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7" y="1104900"/>
            <a:ext cx="9134391" cy="4648201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Not Statistically Significant</a:t>
            </a:r>
          </a:p>
          <a:p>
            <a:pPr algn="ctr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/>
              <a:t>New Division (0.2843)</a:t>
            </a:r>
          </a:p>
          <a:p>
            <a:pPr algn="ctr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/>
              <a:t>Switched League (0.7261)</a:t>
            </a:r>
          </a:p>
          <a:p>
            <a:pPr algn="ctr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/>
              <a:t>Month (0.4793)</a:t>
            </a:r>
          </a:p>
          <a:p>
            <a:pPr algn="ctr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/>
              <a:t>Offseason (0.55)</a:t>
            </a:r>
          </a:p>
          <a:p>
            <a:pPr algn="ctr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/>
              <a:t>Handedness (0.7979)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291C8-ECB6-400B-A4EB-3BADDEFDD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759"/>
            <a:ext cx="9144001" cy="914400"/>
          </a:xfrm>
        </p:spPr>
        <p:txBody>
          <a:bodyPr>
            <a:normAutofit/>
          </a:bodyPr>
          <a:lstStyle/>
          <a:p>
            <a:r>
              <a:rPr lang="en-US" sz="5400" dirty="0"/>
              <a:t>Results - Relievers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D266F5-6F9C-477A-8F6B-559406A1F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573494"/>
              </p:ext>
            </p:extLst>
          </p:nvPr>
        </p:nvGraphicFramePr>
        <p:xfrm>
          <a:off x="150812" y="2057400"/>
          <a:ext cx="5715000" cy="22860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817969804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19839064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ERA+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6430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0870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HR9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91136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BB9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SO9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6834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SO/BB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6832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DE57EA8-2B10-42C8-8134-196DB111AF3A}"/>
              </a:ext>
            </a:extLst>
          </p:cNvPr>
          <p:cNvSpPr txBox="1"/>
          <p:nvPr/>
        </p:nvSpPr>
        <p:spPr>
          <a:xfrm>
            <a:off x="6094412" y="1828800"/>
            <a:ext cx="5562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400" dirty="0"/>
              <a:t>Did not need to standardize since these are all averages or rates</a:t>
            </a:r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400" dirty="0"/>
              <a:t>Those that were not starters were labeled as relievers</a:t>
            </a:r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400" dirty="0"/>
              <a:t>At least 20 IP before and after trade</a:t>
            </a:r>
          </a:p>
          <a:p>
            <a:pPr marL="285750" indent="-28575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400" dirty="0"/>
              <a:t>Tested homogeneity of variances, normality, and MANOVA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0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304800"/>
            <a:ext cx="9144001" cy="762000"/>
          </a:xfrm>
        </p:spPr>
        <p:txBody>
          <a:bodyPr>
            <a:normAutofit/>
          </a:bodyPr>
          <a:lstStyle/>
          <a:p>
            <a:r>
              <a:rPr lang="en-US" sz="4000" dirty="0"/>
              <a:t>Results – Month (Relievers)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379433"/>
              </p:ext>
            </p:extLst>
          </p:nvPr>
        </p:nvGraphicFramePr>
        <p:xfrm>
          <a:off x="836612" y="1230868"/>
          <a:ext cx="10896604" cy="4331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4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5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9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0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42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42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42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442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4982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43881">
                <a:tc gridSpan="13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MONTH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88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HOMOGENEITY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TESTING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>
                          <a:effectLst/>
                        </a:rPr>
                        <a:t>FOR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>
                          <a:effectLst/>
                        </a:rPr>
                        <a:t>NORMALITY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MANOVA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7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VARIANCE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January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July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November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December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Variable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P-Value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Variable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P-Value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P-Value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P-Value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P-Value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Variable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P-Value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DIFFERENCES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ERA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0.5694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ERA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0.4395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0.2091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0.0001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0.0568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ERA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0.1425</a:t>
                      </a:r>
                      <a:endParaRPr lang="en-US" sz="1400" b="0" i="0" u="none" strike="noStrike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ERA+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ERA+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0.0687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ERA+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0.4904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0.0001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0.6436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0.0023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ERA+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0.0109</a:t>
                      </a:r>
                      <a:endParaRPr lang="en-US" sz="1400" b="1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FIP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0.8345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FIP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0.5658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0.4438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0.7005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0.6287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FIP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0.1467</a:t>
                      </a:r>
                      <a:endParaRPr lang="en-US" sz="14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SO9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WHIP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0.8827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WHIP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0.3521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0.1066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0.0001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0.8774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WHIP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0.2266</a:t>
                      </a:r>
                      <a:endParaRPr lang="en-US" sz="14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H9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0.5619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H9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0.1895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0.0956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0.2442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0.3154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H9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0.17</a:t>
                      </a:r>
                      <a:endParaRPr lang="en-US" sz="14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HR9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0.4797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HR9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0.4709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0.3979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0.6737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0.1621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HR9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0.5029</a:t>
                      </a:r>
                      <a:endParaRPr lang="en-US" sz="14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BB9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0.3319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BB9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0.874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0.4441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0.0001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0.0001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BB9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0.5052</a:t>
                      </a:r>
                      <a:endParaRPr lang="en-US" sz="14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1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SO9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0.6155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SO9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0.0266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0.9136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0.0015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0.1576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SO9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0.0004</a:t>
                      </a:r>
                      <a:endParaRPr lang="en-US" sz="1400" b="1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12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SO/BB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0.0862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SO/BB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0.1746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0.0001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0.0001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0.0001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SO/BB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0.1102</a:t>
                      </a:r>
                      <a:endParaRPr lang="en-US" sz="14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275012" y="5791200"/>
            <a:ext cx="5638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Lambda P-Value = 0.001</a:t>
            </a:r>
          </a:p>
        </p:txBody>
      </p:sp>
    </p:spTree>
    <p:extLst>
      <p:ext uri="{BB962C8B-B14F-4D97-AF65-F5344CB8AC3E}">
        <p14:creationId xmlns:p14="http://schemas.microsoft.com/office/powerpoint/2010/main" val="240653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774E36-637B-4058-A596-D9CD72B3C07E}"/>
              </a:ext>
            </a:extLst>
          </p:cNvPr>
          <p:cNvSpPr txBox="1">
            <a:spLocks/>
          </p:cNvSpPr>
          <p:nvPr/>
        </p:nvSpPr>
        <p:spPr>
          <a:xfrm>
            <a:off x="227012" y="228600"/>
            <a:ext cx="914400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Results – Month (Relievers)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E2982D-5515-4CBB-92F3-F66EBB955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128308"/>
              </p:ext>
            </p:extLst>
          </p:nvPr>
        </p:nvGraphicFramePr>
        <p:xfrm>
          <a:off x="1726670" y="2057400"/>
          <a:ext cx="8735485" cy="211300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47097">
                  <a:extLst>
                    <a:ext uri="{9D8B030D-6E8A-4147-A177-3AD203B41FA5}">
                      <a16:colId xmlns:a16="http://schemas.microsoft.com/office/drawing/2014/main" val="2382390347"/>
                    </a:ext>
                  </a:extLst>
                </a:gridCol>
                <a:gridCol w="1747097">
                  <a:extLst>
                    <a:ext uri="{9D8B030D-6E8A-4147-A177-3AD203B41FA5}">
                      <a16:colId xmlns:a16="http://schemas.microsoft.com/office/drawing/2014/main" val="3323875824"/>
                    </a:ext>
                  </a:extLst>
                </a:gridCol>
                <a:gridCol w="1747097">
                  <a:extLst>
                    <a:ext uri="{9D8B030D-6E8A-4147-A177-3AD203B41FA5}">
                      <a16:colId xmlns:a16="http://schemas.microsoft.com/office/drawing/2014/main" val="3887380005"/>
                    </a:ext>
                  </a:extLst>
                </a:gridCol>
                <a:gridCol w="1747097">
                  <a:extLst>
                    <a:ext uri="{9D8B030D-6E8A-4147-A177-3AD203B41FA5}">
                      <a16:colId xmlns:a16="http://schemas.microsoft.com/office/drawing/2014/main" val="2587316655"/>
                    </a:ext>
                  </a:extLst>
                </a:gridCol>
                <a:gridCol w="1747097">
                  <a:extLst>
                    <a:ext uri="{9D8B030D-6E8A-4147-A177-3AD203B41FA5}">
                      <a16:colId xmlns:a16="http://schemas.microsoft.com/office/drawing/2014/main" val="2558046157"/>
                    </a:ext>
                  </a:extLst>
                </a:gridCol>
              </a:tblGrid>
              <a:tr h="42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Effect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514882"/>
                  </a:ext>
                </a:extLst>
              </a:tr>
              <a:tr h="420884">
                <a:tc>
                  <a:txBody>
                    <a:bodyPr/>
                    <a:lstStyle/>
                    <a:p>
                      <a:r>
                        <a:rPr lang="en-US" dirty="0"/>
                        <a:t>ERA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-0.3676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0.10726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95133833"/>
                  </a:ext>
                </a:extLst>
              </a:tr>
              <a:tr h="420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1" i="0" u="none" strike="noStrike" dirty="0">
                        <a:solidFill>
                          <a:srgbClr val="0061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9C000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>
                        <a:solidFill>
                          <a:srgbClr val="9C000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77009247"/>
                  </a:ext>
                </a:extLst>
              </a:tr>
              <a:tr h="420884">
                <a:tc>
                  <a:txBody>
                    <a:bodyPr/>
                    <a:lstStyle/>
                    <a:p>
                      <a:r>
                        <a:rPr lang="en-US" dirty="0"/>
                        <a:t>SO9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-0.3441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0.66429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84873342"/>
                  </a:ext>
                </a:extLst>
              </a:tr>
              <a:tr h="4208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-0.66129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0.66429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36301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15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5A1-75B4-45B4-AD4F-FD8562761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5257800" cy="914400"/>
          </a:xfrm>
        </p:spPr>
        <p:txBody>
          <a:bodyPr>
            <a:normAutofit/>
          </a:bodyPr>
          <a:lstStyle/>
          <a:p>
            <a:r>
              <a:rPr lang="en-US" sz="5400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5C3FA-6845-43B7-9DF5-1EEAE3C96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0746" y="1295400"/>
            <a:ext cx="8687333" cy="4648200"/>
          </a:xfrm>
        </p:spPr>
        <p:txBody>
          <a:bodyPr>
            <a:normAutofit/>
          </a:bodyPr>
          <a:lstStyle/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</a:rPr>
              <a:t>Sabermetrics is named after </a:t>
            </a:r>
            <a:r>
              <a:rPr lang="en-US" dirty="0" err="1">
                <a:solidFill>
                  <a:schemeClr val="tx1"/>
                </a:solidFill>
              </a:rPr>
              <a:t>sabr</a:t>
            </a:r>
            <a:r>
              <a:rPr lang="en-US" dirty="0">
                <a:solidFill>
                  <a:schemeClr val="tx1"/>
                </a:solidFill>
              </a:rPr>
              <a:t>, the society for American baseball research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</a:rPr>
              <a:t>Combination of baseball and statistics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</a:rPr>
              <a:t>One of the quickest growing areas of statistics</a:t>
            </a:r>
          </a:p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</a:rPr>
              <a:t>Not often seen as “Academic” despite using high levels of statistics and calculus</a:t>
            </a:r>
          </a:p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</a:rPr>
              <a:t>What statistics are correlated?</a:t>
            </a:r>
          </a:p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</a:rPr>
              <a:t>can we measure how athletic a player is?</a:t>
            </a:r>
          </a:p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</a:rPr>
              <a:t>How much can we actually understand?</a:t>
            </a:r>
          </a:p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381000"/>
            <a:ext cx="9144001" cy="762000"/>
          </a:xfrm>
        </p:spPr>
        <p:txBody>
          <a:bodyPr>
            <a:normAutofit/>
          </a:bodyPr>
          <a:lstStyle/>
          <a:p>
            <a:r>
              <a:rPr lang="en-US" sz="4000" dirty="0"/>
              <a:t>Results – Offseason (Relievers)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059969"/>
              </p:ext>
            </p:extLst>
          </p:nvPr>
        </p:nvGraphicFramePr>
        <p:xfrm>
          <a:off x="1370011" y="1266951"/>
          <a:ext cx="9448802" cy="43240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0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1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3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70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06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6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06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06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06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734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21360">
                <a:tc gridSpan="11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OFFSEASON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12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HOMOGENEITY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TESTING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>
                          <a:effectLst/>
                        </a:rPr>
                        <a:t>FOR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>
                          <a:effectLst/>
                        </a:rPr>
                        <a:t>NORMALITY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MANOVA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41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VARIANCE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OFFSEASON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SEASON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78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Variable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P-Value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Variable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P-Value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P-Value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Variable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P-Value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DIFFERENCES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ERA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0.3619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ERA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0.0001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0.1221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ERA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0.0609</a:t>
                      </a:r>
                      <a:endParaRPr lang="en-US" sz="14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FIP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ERA+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0.0112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ERA+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0.0021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0.0001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ERA+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0.0006</a:t>
                      </a:r>
                      <a:endParaRPr lang="en-US" sz="1400" b="1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WHIP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FIP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0.7826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FIP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0.636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0.1255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FIP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0.0461</a:t>
                      </a:r>
                      <a:endParaRPr lang="en-US" sz="1400" b="1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SO9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WHIP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0.4281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WHIP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0.0001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0.5492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WHIP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0.0497</a:t>
                      </a:r>
                      <a:endParaRPr lang="en-US" sz="1400" b="1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SO/BB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2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H9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0.3477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H9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0.057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0.4416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0.0757</a:t>
                      </a:r>
                      <a:endParaRPr lang="en-US" sz="14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HR9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0.3476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HR9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0.0711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0.3172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HR9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0.3127</a:t>
                      </a:r>
                      <a:endParaRPr lang="en-US" sz="14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BB9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0.839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BB9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0.0001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0.1924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BB9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0.4789</a:t>
                      </a:r>
                      <a:endParaRPr lang="en-US" sz="1400" b="0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95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SO9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0.1323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SO9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0.0055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0.5663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SO9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0.013</a:t>
                      </a:r>
                      <a:endParaRPr lang="en-US" sz="1400" b="1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41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SO/BB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0.0774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SO/BB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0.0001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0.0001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4472C4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SO/BB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0.0247</a:t>
                      </a:r>
                      <a:endParaRPr lang="en-US" sz="1400" b="1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574043" y="5962903"/>
            <a:ext cx="5040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Lambda P-Value = 0.0003</a:t>
            </a:r>
          </a:p>
        </p:txBody>
      </p:sp>
    </p:spTree>
    <p:extLst>
      <p:ext uri="{BB962C8B-B14F-4D97-AF65-F5344CB8AC3E}">
        <p14:creationId xmlns:p14="http://schemas.microsoft.com/office/powerpoint/2010/main" val="30610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774E36-637B-4058-A596-D9CD72B3C07E}"/>
              </a:ext>
            </a:extLst>
          </p:cNvPr>
          <p:cNvSpPr txBox="1">
            <a:spLocks/>
          </p:cNvSpPr>
          <p:nvPr/>
        </p:nvSpPr>
        <p:spPr>
          <a:xfrm>
            <a:off x="227012" y="228600"/>
            <a:ext cx="914400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Results – In-Season/Offseason (Relievers)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E2982D-5515-4CBB-92F3-F66EBB955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665272"/>
              </p:ext>
            </p:extLst>
          </p:nvPr>
        </p:nvGraphicFramePr>
        <p:xfrm>
          <a:off x="1726670" y="2057400"/>
          <a:ext cx="8735484" cy="211300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83871">
                  <a:extLst>
                    <a:ext uri="{9D8B030D-6E8A-4147-A177-3AD203B41FA5}">
                      <a16:colId xmlns:a16="http://schemas.microsoft.com/office/drawing/2014/main" val="2382390347"/>
                    </a:ext>
                  </a:extLst>
                </a:gridCol>
                <a:gridCol w="2183871">
                  <a:extLst>
                    <a:ext uri="{9D8B030D-6E8A-4147-A177-3AD203B41FA5}">
                      <a16:colId xmlns:a16="http://schemas.microsoft.com/office/drawing/2014/main" val="3323875824"/>
                    </a:ext>
                  </a:extLst>
                </a:gridCol>
                <a:gridCol w="2183871">
                  <a:extLst>
                    <a:ext uri="{9D8B030D-6E8A-4147-A177-3AD203B41FA5}">
                      <a16:colId xmlns:a16="http://schemas.microsoft.com/office/drawing/2014/main" val="3887380005"/>
                    </a:ext>
                  </a:extLst>
                </a:gridCol>
                <a:gridCol w="2183871">
                  <a:extLst>
                    <a:ext uri="{9D8B030D-6E8A-4147-A177-3AD203B41FA5}">
                      <a16:colId xmlns:a16="http://schemas.microsoft.com/office/drawing/2014/main" val="2558046157"/>
                    </a:ext>
                  </a:extLst>
                </a:gridCol>
              </a:tblGrid>
              <a:tr h="42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In-season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Offseason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Effect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514882"/>
                  </a:ext>
                </a:extLst>
              </a:tr>
              <a:tr h="42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2400" b="1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0.16845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0.089402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95133833"/>
                  </a:ext>
                </a:extLst>
              </a:tr>
              <a:tr h="42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WHIP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US" sz="2400" b="1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0.05843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-0.00565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77009247"/>
                  </a:ext>
                </a:extLst>
              </a:tr>
              <a:tr h="42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SO9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-0.26708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1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0.245609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0.0178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84873342"/>
                  </a:ext>
                </a:extLst>
              </a:tr>
              <a:tr h="4208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SO/BB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1" i="0" u="none" strike="noStrike" dirty="0">
                          <a:solidFill>
                            <a:srgbClr val="006100"/>
                          </a:solidFill>
                          <a:effectLst/>
                          <a:latin typeface="Arial" panose="020B0604020202020204" pitchFamily="34" charset="0"/>
                        </a:rPr>
                        <a:t>0.278758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400" b="0" i="0" u="none" strike="noStrike" dirty="0">
                          <a:solidFill>
                            <a:srgbClr val="9C0006"/>
                          </a:solidFill>
                          <a:effectLst/>
                          <a:latin typeface="Arial" panose="020B0604020202020204" pitchFamily="34" charset="0"/>
                        </a:rPr>
                        <a:t>-0.05935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36301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86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A361-542C-4884-B593-EAE0CFE82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144001" cy="838200"/>
          </a:xfrm>
        </p:spPr>
        <p:txBody>
          <a:bodyPr>
            <a:normAutofit/>
          </a:bodyPr>
          <a:lstStyle/>
          <a:p>
            <a:r>
              <a:rPr lang="en-US" sz="5400" dirty="0"/>
              <a:t>Results - Relievers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52F35-898E-466F-8750-AA85D5EF2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7" y="1104900"/>
            <a:ext cx="9134391" cy="4648201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Not Statistically Significant</a:t>
            </a:r>
          </a:p>
          <a:p>
            <a:pPr algn="ctr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/>
              <a:t>New Division (0.3614)</a:t>
            </a:r>
          </a:p>
          <a:p>
            <a:pPr algn="ctr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/>
              <a:t>New League (0.1963)</a:t>
            </a:r>
          </a:p>
          <a:p>
            <a:pPr algn="ctr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/>
              <a:t>League Change (0.1708)</a:t>
            </a:r>
          </a:p>
          <a:p>
            <a:pPr algn="ctr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/>
              <a:t>Handedness (0.9751)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3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762000"/>
          </a:xfrm>
        </p:spPr>
        <p:txBody>
          <a:bodyPr>
            <a:normAutofit/>
          </a:bodyPr>
          <a:lstStyle/>
          <a:p>
            <a:r>
              <a:rPr lang="en-US" sz="4000" dirty="0"/>
              <a:t>Results – Interactions (Hitters)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083347"/>
              </p:ext>
            </p:extLst>
          </p:nvPr>
        </p:nvGraphicFramePr>
        <p:xfrm>
          <a:off x="398458" y="832636"/>
          <a:ext cx="11391908" cy="587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02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8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8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89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89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89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89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89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6899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51036">
                <a:tc gridSpan="11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HITTERS (1)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0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AB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PA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H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HR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SO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TB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OBP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SLG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OPS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0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Position*</a:t>
                      </a:r>
                      <a:r>
                        <a:rPr lang="en-US" sz="1400" b="1" u="none" strike="noStrike" dirty="0" err="1">
                          <a:effectLst/>
                        </a:rPr>
                        <a:t>New_Division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0.6097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0.8844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0.5012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0.4828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0.7594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0.6868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0.5062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0.6827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0.4456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0.5656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0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Position*</a:t>
                      </a:r>
                      <a:r>
                        <a:rPr lang="en-US" sz="1400" b="1" u="none" strike="noStrike" dirty="0" err="1">
                          <a:effectLst/>
                        </a:rPr>
                        <a:t>New_League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0.7847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0.9000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0.6815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0.8698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0.8708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0.9111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0.4874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0.5074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0.7888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0.6720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0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Position*</a:t>
                      </a:r>
                      <a:r>
                        <a:rPr lang="en-US" sz="1400" b="1" u="none" strike="noStrike" dirty="0" err="1">
                          <a:effectLst/>
                        </a:rPr>
                        <a:t>Switched_League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0.6057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0.8242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0.8113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0.8604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0.9218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0.9105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0.7365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0.4695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0.6941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0.5676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0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Position*Month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0.8376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0.9148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0.4312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0.5248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0.5921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0.6631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0.3967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0.7228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0.7007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0.7108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0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Position*Offseason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0.9212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0.6600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0.8363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0.5657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0.3111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0.7860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0.9247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0.8463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0.8793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0.8560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0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Month*New_Division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0.1447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0.4597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0.0763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0.3404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0.8313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0.2512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0.5251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0.4863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0.6924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0.6275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0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Month*New_League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0.0628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0.1777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0.2673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0.1005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0.7303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0.3676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0.6732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0.7151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0.6117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0.7263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0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Month*Offseason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0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Month*Switched_League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0.1982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0.0895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0.4496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0.1398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0.9512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0.2824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0.8577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0.9381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0.5531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0.7618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10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Offseason*New_Division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0.0812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0.4745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0.2333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0.9433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0.4995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0.6863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0.6356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0.3460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0.7366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0.5510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10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Offseason*New_League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0.1226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0.3070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0.3005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0.8119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0.4753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0.7196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0.7611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0.5248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0.7679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0.6500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10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Offseason*Switched_League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0.8129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0.7410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0.6822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0.8029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0.3122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0.6540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0.8163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0.6595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0.7408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0.6913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10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New_League*New_Division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New_League*Switched_League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0.2714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0.4932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0.6933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0.7183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0.1830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0.9620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0.8562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0.1628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0.6409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0.1096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09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Switched_League*New_Division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0.1844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0.1437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0.9221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0.5392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0.0143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0.6966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0.5270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0.4572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0.3858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0.3979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10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Base_Position*New_League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0.5058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0.6246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0.3114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0.9134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0.4734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0.3253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0.0972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0.0677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0.1503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0.0943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10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Base_Position</a:t>
                      </a:r>
                      <a:r>
                        <a:rPr lang="en-US" sz="1400" b="1" u="none" strike="noStrike" dirty="0">
                          <a:effectLst/>
                        </a:rPr>
                        <a:t>*</a:t>
                      </a:r>
                      <a:r>
                        <a:rPr lang="en-US" sz="1400" b="1" u="none" strike="noStrike" dirty="0" err="1">
                          <a:effectLst/>
                        </a:rPr>
                        <a:t>New_Division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0.5733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0.9461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0.2838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0.1737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0.1444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0.1013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0.1660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0.0631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0.0817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0.0941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09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Base_Position</a:t>
                      </a:r>
                      <a:r>
                        <a:rPr lang="en-US" sz="1400" b="1" u="none" strike="noStrike" dirty="0">
                          <a:effectLst/>
                        </a:rPr>
                        <a:t>*</a:t>
                      </a:r>
                      <a:r>
                        <a:rPr lang="en-US" sz="1400" b="1" u="none" strike="noStrike" dirty="0" err="1">
                          <a:effectLst/>
                        </a:rPr>
                        <a:t>Switched_League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0.0353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0.1340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0.4236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0.2056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0.8445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0.9275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0.7211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0.1985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0.2526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0.2027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10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Base_Position*Month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0.3597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0.3386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0.3395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0.0424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0.4630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0.3064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0.5816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0.7434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0.6271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0.7276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10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Base_Position*Position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10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Base_Position</a:t>
                      </a:r>
                      <a:r>
                        <a:rPr lang="en-US" sz="1400" b="1" u="none" strike="noStrike" dirty="0">
                          <a:effectLst/>
                        </a:rPr>
                        <a:t>*Offseason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0.4818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0.1723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0.5575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0.0348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0.8020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0.1322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0.8051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0.4705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0.1717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0.2175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8600" marR="8600" marT="8600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27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838200"/>
          </a:xfrm>
        </p:spPr>
        <p:txBody>
          <a:bodyPr>
            <a:normAutofit/>
          </a:bodyPr>
          <a:lstStyle/>
          <a:p>
            <a:r>
              <a:rPr lang="en-US" sz="4000" dirty="0"/>
              <a:t>Results – Interactions (Hitters)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791948"/>
              </p:ext>
            </p:extLst>
          </p:nvPr>
        </p:nvGraphicFramePr>
        <p:xfrm>
          <a:off x="741362" y="990600"/>
          <a:ext cx="10706100" cy="55870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9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1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18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18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18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18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18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18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HITTERS (2)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OPS+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SO/BB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AB/HR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BABIP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GPA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ISO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PA/SO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XBH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2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Position*New_Division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0.5524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0.7459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0.4008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0.7154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0.6133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0.4478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0.1248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0.4467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0.5821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2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Position*New_League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0.6389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0.4880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0.9416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0.3974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0.6179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0.9400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0.4479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0.6901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0.7638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2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Position*</a:t>
                      </a:r>
                      <a:r>
                        <a:rPr lang="en-US" sz="1400" b="1" u="none" strike="noStrike" dirty="0" err="1">
                          <a:effectLst/>
                        </a:rPr>
                        <a:t>Switched_League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0.3495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0.3580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0.6499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0.7030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0.5200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0.7517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0.1448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0.8644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0.7478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2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Position*Month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0.7058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0.1813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0.5397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0.1902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0.7109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0.7252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0.0144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0.7125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0.0675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72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Position*Offseason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0.6466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0.4013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0.3667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0.6176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0.8493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0.7029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0.2629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0.9857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0.0309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2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Month*New_Division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0.6617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0.2622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0.2067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0.3590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0.5946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0.6950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0.8978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0.6311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0.1014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2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Month*New_League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0.6865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0.3558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0.1180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0.7496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0.7550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0.2966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0.9980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0.4783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0.2488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72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Month*Offseason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72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Month*Switched_League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0.6981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0.6477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0.3853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0.5736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0.8416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0.4046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0.2807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0.0918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0.4161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72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Offseason*New_Division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0.4751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0.1293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0.7722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0.4822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0.4750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0.6745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0.9062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0.5939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0.1769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72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Offseason*New_League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0.2625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0.2642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0.9701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0.6811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0.6217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0.4908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0.9323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0.3443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0.2752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72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Offseason*Switched_League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0.4480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0.7644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0.6804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0.5207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0.6781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0.7495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0.9717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0.4269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0.6486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72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New_League*New_Division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77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New_League*Switched_League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0.8268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0.0414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0.2086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0.8925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0.3274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0.5703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0.3414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0.5760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0.1021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668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Switched_League*New_Division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0.5894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0.0624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0.0188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0.7059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0.4061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0.4249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0.7017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0.2901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0.1291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72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Base_Position*New_League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0.0762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0.8194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0.2788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0.0870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0.0795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0.3790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0.9553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0.2314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0.4532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72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Base_Position*New_Division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0.0432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0.0523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0.0556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0.2241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0.0955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0.1667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0.8955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0.1633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0.1407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332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Base_Position*Switched_League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0.1252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0.5350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0.3172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0.8558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0.1895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0.1436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0.4212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0.6765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0.7739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372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Base_Position*Month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0.6152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0.5336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0.3704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0.5002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0.7539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0.2279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0.0641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0.6417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0.0103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372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Base_Position*Position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372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Base_Position</a:t>
                      </a:r>
                      <a:r>
                        <a:rPr lang="en-US" sz="1400" b="1" u="none" strike="noStrike" dirty="0">
                          <a:effectLst/>
                        </a:rPr>
                        <a:t>*Offseason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0.1053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0.1420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0.2569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0.4333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0.2518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0.0589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0.2996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0.4587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0.0034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255" marR="9255" marT="925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61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838200"/>
          </a:xfrm>
        </p:spPr>
        <p:txBody>
          <a:bodyPr/>
          <a:lstStyle/>
          <a:p>
            <a:r>
              <a:rPr lang="en-US" dirty="0"/>
              <a:t>Results – Interactions (Starters)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045667"/>
              </p:ext>
            </p:extLst>
          </p:nvPr>
        </p:nvGraphicFramePr>
        <p:xfrm>
          <a:off x="646115" y="838204"/>
          <a:ext cx="10896595" cy="51815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01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7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7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79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79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79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79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797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797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1570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05212"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STARTERS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2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Variable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ERA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ERA+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FIP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WHIP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H9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HR9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BB9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SO9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SO/BB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DICE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IP/Start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Position*New_Division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0.6130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0.5410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0.4418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0.9346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0.9931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0.3164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0.7426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0.7853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0.2587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0.4997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0.8613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Position*New_League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0.8977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0.2500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0.4408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0.8122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0.8141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0.2161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0.8783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0.6190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0.6805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0.4832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0.6711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Position*Switched_League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0.8405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0.4903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0.2667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0.3982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0.2551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0.0302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0.9646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0.2807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0.6216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0.2894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0.8488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Position*Month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0.7787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0.9420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0.8646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0.6740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0.9451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0.4724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0.4851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0.8139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0.9102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0.8224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0.8092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Position*Offseason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0.5381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0.7275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0.9687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0.6473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0.8664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0.2461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0.4702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0.0473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0.9496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0.9557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0.9671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Month*New_Division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0.3762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0.0205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0.0761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0.1767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0.1508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0.0166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0.4231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0.4487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0.8741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0.0600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0.2074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Month*New_League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0.8705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0.1363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0.9603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0.7567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0.5538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0.8881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0.7001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0.3020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0.9459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0.9754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0.5686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Month*Offseason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Month*Switched_League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0.5087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0.2598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0.5436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0.7480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0.8148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0.6165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0.7070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0.7178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0.7831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0.5616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0.7554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Offseason*New_Division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0.1936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0.0179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0.0171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0.0991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0.2010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0.0290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0.0476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0.0639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0.1923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0.0154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0.3018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Offseason*New_League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0.6078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0.0774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0.6872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0.8236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0.2451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0.3855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0.2018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0.0841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0.7337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0.7094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0.8340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5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Offseason*Switched_League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0.7741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0.2426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0.8329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0.9653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0.9603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0.8416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0.8724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0.8905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0.1613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0.8520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0.5407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5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New_League*New_Division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029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New_League*Switched_League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0.2912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0.2143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0.0435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0.0462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0.1662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0.6618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0.0453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0.0314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0.4060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0.6075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0.1222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31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Switched_League</a:t>
                      </a:r>
                      <a:r>
                        <a:rPr lang="en-US" sz="1400" b="1" u="none" strike="noStrike" dirty="0">
                          <a:effectLst/>
                        </a:rPr>
                        <a:t>*</a:t>
                      </a:r>
                      <a:r>
                        <a:rPr lang="en-US" sz="1400" b="1" u="none" strike="noStrike" dirty="0" err="1">
                          <a:effectLst/>
                        </a:rPr>
                        <a:t>New_Division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0.5426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0.6512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0.1281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0.4672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0.7088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0.3726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0.2793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0.0261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0.5469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0.1476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0.6529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05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685800"/>
          </a:xfrm>
        </p:spPr>
        <p:txBody>
          <a:bodyPr>
            <a:normAutofit/>
          </a:bodyPr>
          <a:lstStyle/>
          <a:p>
            <a:r>
              <a:rPr lang="en-US" sz="4000" dirty="0"/>
              <a:t>Results – Interactions (Relievers)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81984"/>
              </p:ext>
            </p:extLst>
          </p:nvPr>
        </p:nvGraphicFramePr>
        <p:xfrm>
          <a:off x="646108" y="876299"/>
          <a:ext cx="10896608" cy="51054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1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7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17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17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17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17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17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170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16566">
                <a:tc gridSpan="10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RELIEVERS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5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ERA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ERA+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FIP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WHIP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HR9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BB9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SO9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SO/BB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Position*</a:t>
                      </a:r>
                      <a:r>
                        <a:rPr lang="en-US" sz="1400" b="1" u="none" strike="noStrike" dirty="0" err="1">
                          <a:effectLst/>
                        </a:rPr>
                        <a:t>New_Division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0.7480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0.6297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0.2772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0.1195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0.9523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0.8878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0.1222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0.7800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0.2954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Position*</a:t>
                      </a:r>
                      <a:r>
                        <a:rPr lang="en-US" sz="1400" b="1" u="none" strike="noStrike" dirty="0" err="1">
                          <a:effectLst/>
                        </a:rPr>
                        <a:t>New_League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0.9738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0.5235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0.7946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0.1278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0.8932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0.5776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0.4678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0.7440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0.5981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9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Position*</a:t>
                      </a:r>
                      <a:r>
                        <a:rPr lang="en-US" sz="1400" b="1" u="none" strike="noStrike" dirty="0" err="1">
                          <a:effectLst/>
                        </a:rPr>
                        <a:t>Switched_League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0.7096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0.9453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0.8784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0.1786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0.5161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0.4905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0.0018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0.5299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0.0668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9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Position*Month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0.8877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0.8559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0.0079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0.0651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0.9957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0.9843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0.0001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0.2530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0.5846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9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Position*Offseason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0.6420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0.6911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0.7970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0.3831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0.5574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0.5406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0.1996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0.1904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0.6899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9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Month*</a:t>
                      </a:r>
                      <a:r>
                        <a:rPr lang="en-US" sz="1400" b="1" u="none" strike="noStrike" dirty="0" err="1">
                          <a:effectLst/>
                        </a:rPr>
                        <a:t>New_Division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0.9867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0.9982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0.0208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0.1389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0.9952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0.9958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0.0010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0.5765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0.9858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9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Month*</a:t>
                      </a:r>
                      <a:r>
                        <a:rPr lang="en-US" sz="1400" b="1" u="none" strike="noStrike" dirty="0" err="1">
                          <a:effectLst/>
                        </a:rPr>
                        <a:t>New_League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0.9448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0.7611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0.0660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0.1482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0.9737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0.9419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0.0071</a:t>
                      </a:r>
                      <a:endParaRPr lang="en-US" sz="1400" b="1" i="0" u="none" strike="noStrike" dirty="0">
                        <a:solidFill>
                          <a:srgbClr val="9C000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0.5771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0.7478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9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Month*Offseason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9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Month*Switched_League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0.5613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0.8900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0.7362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0.7507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0.6667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0.6656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0.6948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0.2128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0.9635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9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Offseason*New_Division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0.8580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0.9388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0.5698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0.6796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0.7584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0.7551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0.4162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0.4603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0.1238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9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Offseason*New_League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0.8911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0.7644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0.9421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0.4664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0.5212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0.4303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0.7870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0.5337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0.3301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9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Offseason*Switched_League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0.1183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0.4063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0.7786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0.2740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0.3201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0.3891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0.1993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0.1401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0.5915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9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New_League*New_Division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84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New_League*Switched_League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0.5137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0.4730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0.2393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0.6801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0.3630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0.4499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0.6490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0.2720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0.0894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931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Switched_League</a:t>
                      </a:r>
                      <a:r>
                        <a:rPr lang="en-US" sz="1400" b="1" u="none" strike="noStrike" dirty="0">
                          <a:effectLst/>
                        </a:rPr>
                        <a:t>*</a:t>
                      </a:r>
                      <a:r>
                        <a:rPr lang="en-US" sz="1400" b="1" u="none" strike="noStrike" dirty="0" err="1">
                          <a:effectLst/>
                        </a:rPr>
                        <a:t>New_Division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0.7105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0.3895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0.1221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0.7712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0.6743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0.7431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0.4406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0.4538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0.1703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17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914400"/>
          </a:xfrm>
        </p:spPr>
        <p:txBody>
          <a:bodyPr>
            <a:normAutofit/>
          </a:bodyPr>
          <a:lstStyle/>
          <a:p>
            <a:r>
              <a:rPr lang="en-US" sz="5400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217" y="990600"/>
            <a:ext cx="9134391" cy="4876800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dirty="0"/>
              <a:t> In general, there was nothing conclusive for hitters</a:t>
            </a:r>
          </a:p>
          <a:p>
            <a:pPr>
              <a:buBlip>
                <a:blip r:embed="rId2"/>
              </a:buBlip>
            </a:pPr>
            <a:r>
              <a:rPr lang="en-US" dirty="0"/>
              <a:t> Starters had a strong difference depending on the league they were traded to regardless of where they came from, with medium to large effect sizes</a:t>
            </a:r>
          </a:p>
          <a:p>
            <a:pPr>
              <a:buBlip>
                <a:blip r:embed="rId2"/>
              </a:buBlip>
            </a:pPr>
            <a:r>
              <a:rPr lang="en-US" dirty="0"/>
              <a:t> Relievers had strong differences in the month and offseason, with small effect sizes</a:t>
            </a:r>
          </a:p>
          <a:p>
            <a:pPr>
              <a:buBlip>
                <a:blip r:embed="rId2"/>
              </a:buBlip>
            </a:pPr>
            <a:r>
              <a:rPr lang="en-US" dirty="0"/>
              <a:t> Interactions were essentially nonexistent and those that did exist did not affect the significance</a:t>
            </a:r>
          </a:p>
          <a:p>
            <a:pPr>
              <a:buBlip>
                <a:blip r:embed="rId2"/>
              </a:buBlip>
            </a:pPr>
            <a:r>
              <a:rPr lang="en-US" dirty="0"/>
              <a:t> For further study, we could look at the financial effects of trade </a:t>
            </a:r>
          </a:p>
          <a:p>
            <a:pPr>
              <a:buBlip>
                <a:blip r:embed="rId2"/>
              </a:buBlip>
            </a:pPr>
            <a:r>
              <a:rPr lang="en-US" dirty="0"/>
              <a:t> Focus on more team statistics such as the teams winning percentage before and after trade, whether the team made the postseason, etc.</a:t>
            </a:r>
          </a:p>
        </p:txBody>
      </p:sp>
    </p:spTree>
    <p:extLst>
      <p:ext uri="{BB962C8B-B14F-4D97-AF65-F5344CB8AC3E}">
        <p14:creationId xmlns:p14="http://schemas.microsoft.com/office/powerpoint/2010/main" val="243657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1" cy="990600"/>
          </a:xfrm>
        </p:spPr>
        <p:txBody>
          <a:bodyPr>
            <a:normAutofit/>
          </a:bodyPr>
          <a:lstStyle/>
          <a:p>
            <a:r>
              <a:rPr lang="en-US" sz="5400" dirty="0"/>
              <a:t>Works Cited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812" y="1600200"/>
            <a:ext cx="9134391" cy="4114801"/>
          </a:xfrm>
        </p:spPr>
        <p:txBody>
          <a:bodyPr>
            <a:normAutofit fontScale="70000" lnSpcReduction="20000"/>
          </a:bodyPr>
          <a:lstStyle/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/>
              <a:t>Birnbaum, Phil. “A Guide to Sabermetric Research.” </a:t>
            </a:r>
            <a:r>
              <a:rPr lang="en-US" i="1" dirty="0"/>
              <a:t>A Guide to Sabermetric Research | Society for American Baseball Research</a:t>
            </a:r>
            <a:r>
              <a:rPr lang="en-US" dirty="0"/>
              <a:t>, Society for American Baseball Research, sabr.org/sabermetrics/single-page.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br>
              <a:rPr lang="en-US" dirty="0"/>
            </a:br>
            <a:r>
              <a:rPr lang="en-US" dirty="0"/>
              <a:t>Costa, Gabriel B., et al. “Practicing Sabermetrics: Putting the Science of Baseball Statistics to Work.” </a:t>
            </a:r>
            <a:r>
              <a:rPr lang="en-US" i="1" dirty="0"/>
              <a:t>Practicing Sabermetrics: Putting the Science of Baseball Statistics to Work</a:t>
            </a:r>
            <a:r>
              <a:rPr lang="en-US" dirty="0"/>
              <a:t>, McFarland &amp; Company, Inc., Publishers, 2009.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br>
              <a:rPr lang="en-US" dirty="0"/>
            </a:br>
            <a:r>
              <a:rPr lang="en-US" dirty="0" err="1"/>
              <a:t>Ozanian</a:t>
            </a:r>
            <a:r>
              <a:rPr lang="en-US" dirty="0"/>
              <a:t>, Mike. “Baseball Team Values 2017.” </a:t>
            </a:r>
            <a:r>
              <a:rPr lang="en-US" i="1" dirty="0"/>
              <a:t>Forbes</a:t>
            </a:r>
            <a:r>
              <a:rPr lang="en-US" dirty="0"/>
              <a:t>, Forbes Magazine, 15 Apr. 2017, www.forbes.com/sites/mikeozanian/2017/04/11/baseball-team-values-2017/#27fda5a32451.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Moneyball</a:t>
            </a:r>
            <a:r>
              <a:rPr lang="en-US" dirty="0"/>
              <a:t> (2011) Plot.” </a:t>
            </a:r>
            <a:r>
              <a:rPr lang="en-US" i="1" dirty="0"/>
              <a:t>IMDb</a:t>
            </a:r>
            <a:r>
              <a:rPr lang="en-US" dirty="0"/>
              <a:t>, IMDb.com, www.imdb.com/title/tt1210166/plotsummary.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br>
              <a:rPr lang="en-US" dirty="0"/>
            </a:br>
            <a:r>
              <a:rPr lang="en-US" dirty="0"/>
              <a:t>“What Is WAR?” </a:t>
            </a:r>
            <a:r>
              <a:rPr lang="en-US" i="1" dirty="0"/>
              <a:t>What Is WAR? | </a:t>
            </a:r>
            <a:r>
              <a:rPr lang="en-US" i="1" dirty="0" err="1"/>
              <a:t>FanGraphs</a:t>
            </a:r>
            <a:r>
              <a:rPr lang="en-US" i="1" dirty="0"/>
              <a:t> Sabermetrics Library</a:t>
            </a:r>
            <a:r>
              <a:rPr lang="en-US" dirty="0"/>
              <a:t>, www.fangraphs.com/library/misc/war/.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7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4BF10-FB76-4272-9A93-0A3F55210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2590799" cy="838200"/>
          </a:xfrm>
        </p:spPr>
        <p:txBody>
          <a:bodyPr>
            <a:normAutofit/>
          </a:bodyPr>
          <a:lstStyle/>
          <a:p>
            <a:r>
              <a:rPr lang="en-US" sz="5400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97B2E-C319-4D5D-83C6-877B2337A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7" y="1219200"/>
            <a:ext cx="9134391" cy="4495801"/>
          </a:xfrm>
        </p:spPr>
        <p:txBody>
          <a:bodyPr>
            <a:normAutofit/>
          </a:bodyPr>
          <a:lstStyle/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 Statistics has always been an important aspect of baseball</a:t>
            </a:r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 Term “Sabermetrics” was created by Bill James in 1980</a:t>
            </a:r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 Introduced to the public with the publication of </a:t>
            </a:r>
            <a:r>
              <a:rPr lang="en-US" i="1" dirty="0"/>
              <a:t>Moneyball</a:t>
            </a:r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 Book and movie were about the 2002 Oakland Athletics and the inclusion of On-base Percentage</a:t>
            </a:r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 Despite having very little economic resources and losing their best players, they were still able to make the playoffs</a:t>
            </a:r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 Boston Red Sox credit sabermetrics for when they won the 2004 World Series</a:t>
            </a:r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23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781A5-2B25-43C6-869B-9B811282C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00"/>
            <a:ext cx="10286999" cy="914399"/>
          </a:xfrm>
        </p:spPr>
        <p:txBody>
          <a:bodyPr>
            <a:noAutofit/>
          </a:bodyPr>
          <a:lstStyle/>
          <a:p>
            <a:r>
              <a:rPr lang="en-US" sz="5300" dirty="0"/>
              <a:t>Types of Statistics - Base Statistics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50219-8629-4D55-8175-93A3CFCE9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2" y="1371600"/>
            <a:ext cx="6248400" cy="5105400"/>
          </a:xfrm>
        </p:spPr>
        <p:txBody>
          <a:bodyPr>
            <a:normAutofit/>
          </a:bodyPr>
          <a:lstStyle/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 Simple Statistics</a:t>
            </a:r>
          </a:p>
          <a:p>
            <a:pPr marL="0" indent="0">
              <a:buNone/>
            </a:pPr>
            <a:endParaRPr lang="en-US" dirty="0"/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 Mostly countable measures</a:t>
            </a:r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dirty="0"/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 Can calculate correlations between these statistics</a:t>
            </a:r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en-US" dirty="0"/>
          </a:p>
          <a:p>
            <a:pPr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 Often the focus is on how these change as time in  a game changes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896289-55B0-4C2F-AC08-9D1A781F0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268980"/>
              </p:ext>
            </p:extLst>
          </p:nvPr>
        </p:nvGraphicFramePr>
        <p:xfrm>
          <a:off x="6932612" y="1371600"/>
          <a:ext cx="4800600" cy="4622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3148021650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1505146255"/>
                    </a:ext>
                  </a:extLst>
                </a:gridCol>
              </a:tblGrid>
              <a:tr h="462280"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552906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328426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Runs Scored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05162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r>
                        <a:rPr lang="en-US" dirty="0"/>
                        <a:t>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Plate Appearances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785450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r>
                        <a:rPr lang="en-US" dirty="0"/>
                        <a:t>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Walks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936043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r>
                        <a:rPr lang="en-US" dirty="0"/>
                        <a:t>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Strikeouts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316039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r>
                        <a:rPr lang="en-US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Innings Pitched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279878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r>
                        <a:rPr lang="en-US" dirty="0"/>
                        <a:t>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Runs Allowed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627368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r>
                        <a:rPr lang="en-US" dirty="0"/>
                        <a:t>RBI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Runs Batted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270350"/>
                  </a:ext>
                </a:extLst>
              </a:tr>
              <a:tr h="462280">
                <a:tc>
                  <a:txBody>
                    <a:bodyPr/>
                    <a:lstStyle/>
                    <a:p>
                      <a:r>
                        <a:rPr lang="en-US" dirty="0"/>
                        <a:t>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Home Runs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725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22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5685-DFD1-4F15-9442-D233BF8F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1"/>
            <a:ext cx="9752012" cy="838200"/>
          </a:xfrm>
        </p:spPr>
        <p:txBody>
          <a:bodyPr>
            <a:noAutofit/>
          </a:bodyPr>
          <a:lstStyle/>
          <a:p>
            <a:r>
              <a:rPr lang="en-US" sz="5400" dirty="0"/>
              <a:t>Types of Statistics - Derived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4DE48-F1A5-40D7-B2B9-BB238EDE5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990601"/>
            <a:ext cx="9134391" cy="1447799"/>
          </a:xfrm>
        </p:spPr>
        <p:txBody>
          <a:bodyPr>
            <a:noAutofit/>
          </a:bodyPr>
          <a:lstStyle/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200" dirty="0"/>
              <a:t> Groups of Base Statistics to find a clearer, overall understanding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200" dirty="0"/>
              <a:t> Really the “basis” of sabermetrics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200" dirty="0"/>
              <a:t> Most commonly used statistics in Sabermetrics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1EEEDF2-9709-4751-ADAD-8F2D81DB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4513513"/>
                  </p:ext>
                </p:extLst>
              </p:nvPr>
            </p:nvGraphicFramePr>
            <p:xfrm>
              <a:off x="341313" y="2743200"/>
              <a:ext cx="11506199" cy="3550857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87272">
                      <a:extLst>
                        <a:ext uri="{9D8B030D-6E8A-4147-A177-3AD203B41FA5}">
                          <a16:colId xmlns:a16="http://schemas.microsoft.com/office/drawing/2014/main" val="1276972544"/>
                        </a:ext>
                      </a:extLst>
                    </a:gridCol>
                    <a:gridCol w="2194128">
                      <a:extLst>
                        <a:ext uri="{9D8B030D-6E8A-4147-A177-3AD203B41FA5}">
                          <a16:colId xmlns:a16="http://schemas.microsoft.com/office/drawing/2014/main" val="2008757979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597672514"/>
                        </a:ext>
                      </a:extLst>
                    </a:gridCol>
                    <a:gridCol w="4419599">
                      <a:extLst>
                        <a:ext uri="{9D8B030D-6E8A-4147-A177-3AD203B41FA5}">
                          <a16:colId xmlns:a16="http://schemas.microsoft.com/office/drawing/2014/main" val="2216348904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Symbolic 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Physical 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405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Earned Run Average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If a pitcher were to pitch 9 innings, how many runs would they give 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𝐸𝑅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dirty="0"/>
                            <a:t> *</a:t>
                          </a:r>
                          <a:r>
                            <a:rPr lang="en-US" baseline="0" dirty="0"/>
                            <a:t> 9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3730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WHIP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Walks and Hits per Innings Pitched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How many baserunners does a pitcher allow per inning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𝐵𝐵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973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OBP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On-base Percentage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How often a player reaches 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𝐵𝐵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𝐻𝐵𝑃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𝐴𝐵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𝐵𝐵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𝐻𝐵𝑃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𝑆𝐹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149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SLG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Slugging Average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Measures overall offense productivity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+4(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𝐻𝑅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𝐴𝐵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0482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BABIP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Batting Average on Balls in Play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Measures how lucky a player is when they make contact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𝐻𝑅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𝐴𝐵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𝐻𝑅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𝑆𝐹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6059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1EEEDF2-9709-4751-ADAD-8F2D81DB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4513513"/>
                  </p:ext>
                </p:extLst>
              </p:nvPr>
            </p:nvGraphicFramePr>
            <p:xfrm>
              <a:off x="341313" y="2743200"/>
              <a:ext cx="11506199" cy="3550857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87272">
                      <a:extLst>
                        <a:ext uri="{9D8B030D-6E8A-4147-A177-3AD203B41FA5}">
                          <a16:colId xmlns:a16="http://schemas.microsoft.com/office/drawing/2014/main" val="1276972544"/>
                        </a:ext>
                      </a:extLst>
                    </a:gridCol>
                    <a:gridCol w="2194128">
                      <a:extLst>
                        <a:ext uri="{9D8B030D-6E8A-4147-A177-3AD203B41FA5}">
                          <a16:colId xmlns:a16="http://schemas.microsoft.com/office/drawing/2014/main" val="2008757979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597672514"/>
                        </a:ext>
                      </a:extLst>
                    </a:gridCol>
                    <a:gridCol w="4419599">
                      <a:extLst>
                        <a:ext uri="{9D8B030D-6E8A-4147-A177-3AD203B41FA5}">
                          <a16:colId xmlns:a16="http://schemas.microsoft.com/office/drawing/2014/main" val="2216348904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Statistic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Symbolic 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Physical Meaning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4053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Earned Run Average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If a pitcher were to pitch 9 innings, how many runs would they give 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60331" t="-64762" r="-551" b="-4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373067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WHIP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Walks and Hits per Innings Pitched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How many baserunners does a pitcher allow per inning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60331" t="-164762" r="-551" b="-3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9739788"/>
                      </a:ext>
                    </a:extLst>
                  </a:tr>
                  <a:tr h="60953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OBP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On-base Percentage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How often a player reaches base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60331" t="-278000" r="-551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49617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SLG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Slugging Average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Measures overall offense productivity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60331" t="-360000" r="-551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604825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BABIP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Batting Average on Balls in Play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Measures how lucky a player is when they make contact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60331" t="-460000" r="-551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60591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646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1DF22-697D-4D85-882B-3B8946391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10286999" cy="762000"/>
          </a:xfrm>
        </p:spPr>
        <p:txBody>
          <a:bodyPr>
            <a:noAutofit/>
          </a:bodyPr>
          <a:lstStyle/>
          <a:p>
            <a:r>
              <a:rPr lang="en-US" sz="5400" dirty="0"/>
              <a:t>Types of Statistics - Theoretical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DA1A1-F447-4212-A7FC-FD9A5525B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7217" y="1219200"/>
                <a:ext cx="9134391" cy="5257800"/>
              </a:xfrm>
            </p:spPr>
            <p:txBody>
              <a:bodyPr>
                <a:normAutofit/>
              </a:bodyPr>
              <a:lstStyle/>
              <a:p>
                <a:pPr>
                  <a:buBlip>
                    <a:blip r:embed="rId3">
                      <a:extLst>
                        <a:ext uri="{837473B0-CC2E-450A-ABE3-18F120FF3D39}">
                          <a1611:picAttrSrcUrl xmlns:a1611="http://schemas.microsoft.com/office/drawing/2016/11/main" r:id="rId4"/>
                        </a:ext>
                      </a:extLst>
                    </a:blip>
                  </a:buBlip>
                </a:pPr>
                <a:r>
                  <a:rPr lang="en-US" dirty="0"/>
                  <a:t> Although sabermetrics is often viewed as applied statistics, new statistics could also be made</a:t>
                </a:r>
              </a:p>
              <a:p>
                <a:pPr>
                  <a:buBlip>
                    <a:blip r:embed="rId3">
                      <a:extLst>
                        <a:ext uri="{837473B0-CC2E-450A-ABE3-18F120FF3D39}">
                          <a1611:picAttrSrcUrl xmlns:a1611="http://schemas.microsoft.com/office/drawing/2016/11/main" r:id="rId4"/>
                        </a:ext>
                      </a:extLst>
                    </a:blip>
                  </a:buBlip>
                </a:pPr>
                <a:r>
                  <a:rPr lang="en-US" dirty="0"/>
                  <a:t> For example, RC (Runs Created) was a statistic created by Bill James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𝐵𝐵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Blip>
                    <a:blip r:embed="rId3">
                      <a:extLst>
                        <a:ext uri="{837473B0-CC2E-450A-ABE3-18F120FF3D39}">
                          <a1611:picAttrSrcUrl xmlns:a1611="http://schemas.microsoft.com/office/drawing/2016/11/main" r:id="rId4"/>
                        </a:ext>
                      </a:extLst>
                    </a:blip>
                  </a:buBlip>
                </a:pPr>
                <a:r>
                  <a:rPr lang="en-US" dirty="0"/>
                  <a:t> Although this doesn’t look physically useful, RC can accurately predict the number of runs a player/team will score</a:t>
                </a:r>
              </a:p>
              <a:p>
                <a:pPr>
                  <a:buBlip>
                    <a:blip r:embed="rId3">
                      <a:extLst>
                        <a:ext uri="{837473B0-CC2E-450A-ABE3-18F120FF3D39}">
                          <a1611:picAttrSrcUrl xmlns:a1611="http://schemas.microsoft.com/office/drawing/2016/11/main" r:id="rId4"/>
                        </a:ext>
                      </a:extLst>
                    </a:blip>
                  </a:buBlip>
                </a:pPr>
                <a:r>
                  <a:rPr lang="en-US" dirty="0"/>
                  <a:t> Others include WAR (Wins Above Replacement) and UZR (Ultimate Zone Rating)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DA1A1-F447-4212-A7FC-FD9A5525B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7217" y="1219200"/>
                <a:ext cx="9134391" cy="5257800"/>
              </a:xfrm>
              <a:blipFill>
                <a:blip r:embed="rId5"/>
                <a:stretch>
                  <a:fillRect t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95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0DB6A-0D0B-49B9-8B7E-91D3A45E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9144001" cy="914400"/>
          </a:xfrm>
        </p:spPr>
        <p:txBody>
          <a:bodyPr>
            <a:normAutofit/>
          </a:bodyPr>
          <a:lstStyle/>
          <a:p>
            <a:r>
              <a:rPr lang="en-US" sz="5400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8A380-6E73-4164-B0BF-4BBE99A19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7" y="1676400"/>
            <a:ext cx="9134391" cy="4114801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 Main question: How does trade impact player performance?  </a:t>
            </a:r>
          </a:p>
          <a:p>
            <a:pPr>
              <a:buBlip>
                <a:blip r:embed="rId2"/>
              </a:buBlip>
            </a:pPr>
            <a:r>
              <a:rPr lang="en-US" dirty="0"/>
              <a:t> MLB.com, Baseball-Reference.com</a:t>
            </a:r>
          </a:p>
          <a:p>
            <a:pPr>
              <a:buBlip>
                <a:blip r:embed="rId2"/>
              </a:buBlip>
            </a:pPr>
            <a:r>
              <a:rPr lang="en-US" dirty="0"/>
              <a:t> Microsoft Excel  for statistics from 2006-2015</a:t>
            </a:r>
          </a:p>
          <a:p>
            <a:pPr>
              <a:buBlip>
                <a:blip r:embed="rId2"/>
              </a:buBlip>
            </a:pPr>
            <a:r>
              <a:rPr lang="en-US" dirty="0"/>
              <a:t> Statistics are different for hitters and pitchers</a:t>
            </a:r>
          </a:p>
          <a:p>
            <a:pPr>
              <a:buBlip>
                <a:blip r:embed="rId2"/>
              </a:buBlip>
            </a:pPr>
            <a:r>
              <a:rPr lang="en-US" dirty="0"/>
              <a:t> Only major league trades</a:t>
            </a:r>
          </a:p>
          <a:p>
            <a:pPr>
              <a:buBlip>
                <a:blip r:embed="rId2"/>
              </a:buBlip>
            </a:pPr>
            <a:r>
              <a:rPr lang="en-US" dirty="0"/>
              <a:t> Numerous trades during this time span, but only handful of them were usable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9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2825-50EC-4D1C-BEA4-FDD6D89FE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9144001" cy="914400"/>
          </a:xfrm>
        </p:spPr>
        <p:txBody>
          <a:bodyPr>
            <a:normAutofit/>
          </a:bodyPr>
          <a:lstStyle/>
          <a:p>
            <a:r>
              <a:rPr lang="en-US" sz="5400" dirty="0"/>
              <a:t>Questions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78E00-B6B5-444D-B773-5EE6DF2D6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7" y="1371600"/>
            <a:ext cx="9134391" cy="4114801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sz="2500" dirty="0"/>
              <a:t>Does it matter when a player changes league or division?</a:t>
            </a:r>
          </a:p>
          <a:p>
            <a:pPr lvl="2">
              <a:buBlip>
                <a:blip r:embed="rId2"/>
              </a:buBlip>
            </a:pPr>
            <a:r>
              <a:rPr lang="en-US" sz="2000" dirty="0"/>
              <a:t>i.e. going from American League to National League</a:t>
            </a:r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sz="2500" dirty="0"/>
              <a:t>Does time of year impact performance?</a:t>
            </a:r>
          </a:p>
          <a:p>
            <a:pPr lvl="2">
              <a:buBlip>
                <a:blip r:embed="rId2"/>
              </a:buBlip>
            </a:pPr>
            <a:r>
              <a:rPr lang="en-US" sz="2000" dirty="0"/>
              <a:t>i.e. month they were traded, in-season vs offseason</a:t>
            </a:r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sz="2500" dirty="0"/>
              <a:t>Does position impact performance?</a:t>
            </a:r>
          </a:p>
          <a:p>
            <a:pPr lvl="2">
              <a:buBlip>
                <a:blip r:embed="rId2"/>
              </a:buBlip>
            </a:pPr>
            <a:r>
              <a:rPr lang="en-US" sz="2000" dirty="0" err="1"/>
              <a:t>i.e</a:t>
            </a:r>
            <a:r>
              <a:rPr lang="en-US" sz="2000" dirty="0"/>
              <a:t> infielder vs outfielder, overall position</a:t>
            </a:r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sz="2500" dirty="0"/>
              <a:t>Are there interactions between variables?</a:t>
            </a:r>
          </a:p>
          <a:p>
            <a:pPr marL="46355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1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1" cy="914400"/>
          </a:xfrm>
        </p:spPr>
        <p:txBody>
          <a:bodyPr>
            <a:normAutofit/>
          </a:bodyPr>
          <a:lstStyle/>
          <a:p>
            <a:r>
              <a:rPr lang="en-US" sz="5400" dirty="0"/>
              <a:t>Analysis in SAS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217" y="2324100"/>
            <a:ext cx="9134391" cy="2209800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 Variables include position, month, offseason, base position, new division, new league, switched league</a:t>
            </a:r>
          </a:p>
          <a:p>
            <a:pPr>
              <a:buBlip>
                <a:blip r:embed="rId2"/>
              </a:buBlip>
            </a:pPr>
            <a:r>
              <a:rPr lang="en-US" dirty="0"/>
              <a:t> Hitters, Starters, Relievers and Interactions</a:t>
            </a:r>
          </a:p>
          <a:p>
            <a:pPr>
              <a:buBlip>
                <a:blip r:embed="rId2"/>
              </a:buBlip>
            </a:pPr>
            <a:r>
              <a:rPr lang="en-US" dirty="0"/>
              <a:t> MANOVA, Tests for Normality, Homogeneity of  Variance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Blip>
                <a:blip r:embed="rId2"/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21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1523</TotalTime>
  <Words>3091</Words>
  <Application>Microsoft Office PowerPoint</Application>
  <PresentationFormat>Custom</PresentationFormat>
  <Paragraphs>1828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 Math</vt:lpstr>
      <vt:lpstr>Corbel</vt:lpstr>
      <vt:lpstr>Digital Blue Tunnel 16x9</vt:lpstr>
      <vt:lpstr>Sabermetrics</vt:lpstr>
      <vt:lpstr>Overview</vt:lpstr>
      <vt:lpstr>History</vt:lpstr>
      <vt:lpstr>Types of Statistics - Base Statistics </vt:lpstr>
      <vt:lpstr>Types of Statistics - Derived</vt:lpstr>
      <vt:lpstr>Types of Statistics - Theoretical </vt:lpstr>
      <vt:lpstr>Data Collection</vt:lpstr>
      <vt:lpstr>Questions for Analysis</vt:lpstr>
      <vt:lpstr>Analysis in SAS</vt:lpstr>
      <vt:lpstr>Results - Hitters</vt:lpstr>
      <vt:lpstr>Results – New Division (Hitters)</vt:lpstr>
      <vt:lpstr>Results - Hitters</vt:lpstr>
      <vt:lpstr>Results - Starters</vt:lpstr>
      <vt:lpstr>Results – New League (Starters)</vt:lpstr>
      <vt:lpstr>PowerPoint Presentation</vt:lpstr>
      <vt:lpstr>Results - Starters</vt:lpstr>
      <vt:lpstr>Results - Relievers</vt:lpstr>
      <vt:lpstr>Results – Month (Relievers)</vt:lpstr>
      <vt:lpstr>PowerPoint Presentation</vt:lpstr>
      <vt:lpstr>Results – Offseason (Relievers)</vt:lpstr>
      <vt:lpstr>PowerPoint Presentation</vt:lpstr>
      <vt:lpstr>Results - Relievers</vt:lpstr>
      <vt:lpstr>Results – Interactions (Hitters)</vt:lpstr>
      <vt:lpstr>Results – Interactions (Hitters)</vt:lpstr>
      <vt:lpstr>Results – Interactions (Starters)</vt:lpstr>
      <vt:lpstr>Results – Interactions (Relievers)</vt:lpstr>
      <vt:lpstr>Conclusion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Sabermetrics</dc:title>
  <dc:creator>Cory Boyko</dc:creator>
  <cp:lastModifiedBy>Cory Boyko</cp:lastModifiedBy>
  <cp:revision>101</cp:revision>
  <dcterms:created xsi:type="dcterms:W3CDTF">2017-10-16T03:20:05Z</dcterms:created>
  <dcterms:modified xsi:type="dcterms:W3CDTF">2019-10-01T04:31:11Z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